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23"/>
  </p:notesMasterIdLst>
  <p:sldIdLst>
    <p:sldId id="262" r:id="rId5"/>
    <p:sldId id="287" r:id="rId6"/>
    <p:sldId id="282" r:id="rId7"/>
    <p:sldId id="267" r:id="rId8"/>
    <p:sldId id="256" r:id="rId9"/>
    <p:sldId id="273" r:id="rId10"/>
    <p:sldId id="295" r:id="rId11"/>
    <p:sldId id="296" r:id="rId12"/>
    <p:sldId id="258" r:id="rId13"/>
    <p:sldId id="290" r:id="rId14"/>
    <p:sldId id="298" r:id="rId15"/>
    <p:sldId id="277" r:id="rId16"/>
    <p:sldId id="268" r:id="rId17"/>
    <p:sldId id="292" r:id="rId18"/>
    <p:sldId id="288" r:id="rId19"/>
    <p:sldId id="289" r:id="rId20"/>
    <p:sldId id="294" r:id="rId21"/>
    <p:sldId id="297" r:id="rId2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9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86"/>
    <a:srgbClr val="6ABAD0"/>
    <a:srgbClr val="3DA5C1"/>
    <a:srgbClr val="3693AC"/>
    <a:srgbClr val="2F0C16"/>
    <a:srgbClr val="0E4A7C"/>
    <a:srgbClr val="448AB6"/>
    <a:srgbClr val="F6F6F4"/>
    <a:srgbClr val="2C0D16"/>
    <a:srgbClr val="89BC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89" autoAdjust="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540" y="60"/>
      </p:cViewPr>
      <p:guideLst>
        <p:guide orient="horz" pos="1620"/>
        <p:guide pos="290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2386B7-CBF4-FA4D-9F17-BBEDBBE4D2B9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4685B-8BDE-D045-9D63-B7D2ACF94FA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515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5E459-9CDD-4AE0-993C-98C69A5494B7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6226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95E459-9CDD-4AE0-993C-98C69A5494B7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1673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mplate - Eu, O Propósito e a Trans.digital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mplate - Eu, O Propósito e a Trans.digital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late - Eu, O Propósito e a Trans.digital-0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late - Eu, O Propósito e a Transformação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04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mplate - Eu, O Propósito e a Transformação-0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mplate - Eu, O Propósito e a Transformação-03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mplate - Eu, O Propósito e a Transformação-06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8/28/2019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63" r:id="rId4"/>
    <p:sldLayoutId id="2147493459" r:id="rId5"/>
    <p:sldLayoutId id="2147493460" r:id="rId6"/>
    <p:sldLayoutId id="2147493461" r:id="rId7"/>
    <p:sldLayoutId id="2147493462" r:id="rId8"/>
    <p:sldLayoutId id="2147493464" r:id="rId9"/>
    <p:sldLayoutId id="2147493465" r:id="rId10"/>
    <p:sldLayoutId id="2147493466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https://www.blackrock.com/br/2019-larry-fink-carta-ceo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ayaO26BmkPk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late - Eu, O Propósito e a Transformação-0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54"/>
            <a:ext cx="4541332" cy="99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1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rain-platform-cpi-prod.s3.amazonaws.com/s3fs-public/ONLINE_190119870_AR_0_MXJTGMJSMEI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6797" y="-548815"/>
            <a:ext cx="12305226" cy="69226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4680671" y="4656247"/>
            <a:ext cx="333911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dirty="0">
                <a:hlinkClick r:id="rId4"/>
              </a:rPr>
              <a:t>https://www.blackrock.com/br/2019-larry-fink-carta-ceo</a:t>
            </a:r>
            <a:endParaRPr lang="pt-BR" sz="1000" dirty="0"/>
          </a:p>
        </p:txBody>
      </p:sp>
      <p:sp>
        <p:nvSpPr>
          <p:cNvPr id="5" name="Retângulo 4"/>
          <p:cNvSpPr/>
          <p:nvPr/>
        </p:nvSpPr>
        <p:spPr>
          <a:xfrm>
            <a:off x="3498112" y="1827297"/>
            <a:ext cx="5559075" cy="15696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600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“O lucro </a:t>
            </a:r>
            <a:r>
              <a:rPr lang="pt-BR" sz="1600" b="1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não é</a:t>
            </a:r>
            <a:r>
              <a:rPr lang="pt-BR" sz="1600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de forma alguma</a:t>
            </a:r>
          </a:p>
          <a:p>
            <a:pPr algn="ctr">
              <a:lnSpc>
                <a:spcPct val="150000"/>
              </a:lnSpc>
            </a:pPr>
            <a:r>
              <a:rPr lang="pt-BR" sz="1600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1600" b="1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inconsistente com PROPÓSITO</a:t>
            </a:r>
            <a:r>
              <a:rPr lang="pt-BR" sz="1600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; de fato, </a:t>
            </a:r>
          </a:p>
          <a:p>
            <a:pPr algn="ctr">
              <a:lnSpc>
                <a:spcPct val="150000"/>
              </a:lnSpc>
            </a:pPr>
            <a:r>
              <a:rPr lang="pt-BR" sz="1600" b="1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 </a:t>
            </a:r>
            <a:r>
              <a:rPr lang="pt-BR" sz="1600" b="1" i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LUCRO e o PROPÓSITO</a:t>
            </a:r>
          </a:p>
          <a:p>
            <a:pPr algn="ctr">
              <a:lnSpc>
                <a:spcPct val="150000"/>
              </a:lnSpc>
            </a:pPr>
            <a:r>
              <a:rPr lang="pt-BR" sz="1600" b="1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1600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estão </a:t>
            </a:r>
            <a:r>
              <a:rPr lang="pt-BR" sz="1600" b="1" i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intimamente associados</a:t>
            </a:r>
            <a:r>
              <a:rPr lang="pt-BR" sz="1600" i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”.</a:t>
            </a:r>
            <a:endParaRPr lang="pt-BR" sz="1600" i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584924" y="391581"/>
            <a:ext cx="5559076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34">
              <a:lnSpc>
                <a:spcPct val="150000"/>
              </a:lnSpc>
            </a:pPr>
            <a:r>
              <a:rPr lang="pt-BR" sz="1600" i="1" dirty="0" smtClean="0">
                <a:solidFill>
                  <a:schemeClr val="bg1"/>
                </a:solidFill>
                <a:latin typeface="Century Gothic" panose="020B0502020202020204" pitchFamily="34" charset="0"/>
                <a:cs typeface="Gotham Medium" pitchFamily="2" charset="0"/>
              </a:rPr>
              <a:t>“Quem </a:t>
            </a:r>
            <a:r>
              <a:rPr lang="pt-BR" sz="1600" b="1" i="1" dirty="0" smtClean="0">
                <a:solidFill>
                  <a:schemeClr val="bg1"/>
                </a:solidFill>
                <a:latin typeface="Century Gothic" panose="020B0502020202020204" pitchFamily="34" charset="0"/>
                <a:cs typeface="Gotham Medium" pitchFamily="2" charset="0"/>
              </a:rPr>
              <a:t>não for movido </a:t>
            </a:r>
            <a:r>
              <a:rPr lang="pt-BR" sz="1600" i="1" dirty="0" smtClean="0">
                <a:solidFill>
                  <a:schemeClr val="bg1"/>
                </a:solidFill>
                <a:latin typeface="Century Gothic" panose="020B0502020202020204" pitchFamily="34" charset="0"/>
                <a:cs typeface="Gotham Medium" pitchFamily="2" charset="0"/>
              </a:rPr>
              <a:t>por um </a:t>
            </a:r>
            <a:r>
              <a:rPr lang="pt-BR" b="1" i="1" dirty="0" smtClean="0">
                <a:solidFill>
                  <a:schemeClr val="bg1"/>
                </a:solidFill>
                <a:latin typeface="Century Gothic" panose="020B0502020202020204" pitchFamily="34" charset="0"/>
                <a:cs typeface="Gotham Medium" pitchFamily="2" charset="0"/>
              </a:rPr>
              <a:t>PROPÓSITO</a:t>
            </a:r>
            <a:r>
              <a:rPr lang="pt-BR" i="1" dirty="0" smtClean="0">
                <a:solidFill>
                  <a:schemeClr val="bg1"/>
                </a:solidFill>
                <a:latin typeface="Century Gothic" panose="020B0502020202020204" pitchFamily="34" charset="0"/>
                <a:cs typeface="Gotham Medium" pitchFamily="2" charset="0"/>
              </a:rPr>
              <a:t> </a:t>
            </a:r>
          </a:p>
          <a:p>
            <a:pPr algn="ctr" defTabSz="914134">
              <a:lnSpc>
                <a:spcPct val="150000"/>
              </a:lnSpc>
            </a:pPr>
            <a:r>
              <a:rPr lang="pt-BR" sz="1600" i="1" dirty="0" smtClean="0">
                <a:solidFill>
                  <a:schemeClr val="bg1"/>
                </a:solidFill>
                <a:latin typeface="Century Gothic" panose="020B0502020202020204" pitchFamily="34" charset="0"/>
                <a:cs typeface="Gotham Medium" pitchFamily="2" charset="0"/>
              </a:rPr>
              <a:t>além do próprio negócio </a:t>
            </a:r>
            <a:r>
              <a:rPr lang="pt-BR" sz="1600" b="1" i="1" dirty="0" smtClean="0">
                <a:solidFill>
                  <a:schemeClr val="bg1"/>
                </a:solidFill>
                <a:latin typeface="Century Gothic" panose="020B0502020202020204" pitchFamily="34" charset="0"/>
                <a:cs typeface="Gotham Medium" pitchFamily="2" charset="0"/>
              </a:rPr>
              <a:t>pode ficar para trás</a:t>
            </a:r>
            <a:r>
              <a:rPr lang="pt-BR" sz="1600" i="1" dirty="0" smtClean="0">
                <a:solidFill>
                  <a:schemeClr val="bg1"/>
                </a:solidFill>
                <a:latin typeface="Century Gothic" panose="020B0502020202020204" pitchFamily="34" charset="0"/>
                <a:cs typeface="Gotham Medium" pitchFamily="2" charset="0"/>
              </a:rPr>
              <a:t>”.</a:t>
            </a:r>
            <a:endParaRPr lang="pt-BR" sz="1100" i="1" dirty="0">
              <a:solidFill>
                <a:schemeClr val="bg1"/>
              </a:solidFill>
              <a:latin typeface="Century Gothic" panose="020B0502020202020204" pitchFamily="34" charset="0"/>
              <a:cs typeface="Gotham Medium" pitchFamily="2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284792" y="3399228"/>
            <a:ext cx="34020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34"/>
            <a:r>
              <a:rPr lang="pt-BR" sz="1400" b="1" i="1" dirty="0">
                <a:solidFill>
                  <a:schemeClr val="bg1"/>
                </a:solidFill>
                <a:latin typeface="Century Gothic" panose="020B0502020202020204" pitchFamily="34" charset="0"/>
                <a:cs typeface="Gotham Medium" pitchFamily="2" charset="0"/>
              </a:rPr>
              <a:t>Larry </a:t>
            </a:r>
            <a:r>
              <a:rPr lang="pt-BR" sz="1400" b="1" i="1" dirty="0" err="1">
                <a:solidFill>
                  <a:schemeClr val="bg1"/>
                </a:solidFill>
                <a:latin typeface="Century Gothic" panose="020B0502020202020204" pitchFamily="34" charset="0"/>
                <a:cs typeface="Gotham Medium" pitchFamily="2" charset="0"/>
              </a:rPr>
              <a:t>Flink</a:t>
            </a:r>
            <a:r>
              <a:rPr lang="pt-BR" sz="1400" b="1" i="1" dirty="0">
                <a:solidFill>
                  <a:schemeClr val="bg1"/>
                </a:solidFill>
                <a:latin typeface="Century Gothic" panose="020B0502020202020204" pitchFamily="34" charset="0"/>
                <a:cs typeface="Gotham Medium" pitchFamily="2" charset="0"/>
              </a:rPr>
              <a:t> </a:t>
            </a:r>
            <a:endParaRPr lang="pt-BR" sz="1400" b="1" i="1" dirty="0" smtClean="0">
              <a:solidFill>
                <a:schemeClr val="bg1"/>
              </a:solidFill>
              <a:latin typeface="Century Gothic" panose="020B0502020202020204" pitchFamily="34" charset="0"/>
              <a:cs typeface="Gotham Medium" pitchFamily="2" charset="0"/>
            </a:endParaRPr>
          </a:p>
        </p:txBody>
      </p:sp>
      <p:cxnSp>
        <p:nvCxnSpPr>
          <p:cNvPr id="9" name="Conector reto 8"/>
          <p:cNvCxnSpPr/>
          <p:nvPr/>
        </p:nvCxnSpPr>
        <p:spPr>
          <a:xfrm>
            <a:off x="4059124" y="1526311"/>
            <a:ext cx="5045015" cy="0"/>
          </a:xfrm>
          <a:prstGeom prst="line">
            <a:avLst/>
          </a:prstGeom>
          <a:ln w="9525" cap="flat" cmpd="sng" algn="ctr">
            <a:solidFill>
              <a:schemeClr val="bg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030" name="Picture 6" descr="Resultado de imagem para blackrock white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440" y="3280469"/>
            <a:ext cx="1150254" cy="11502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3584924" y="3917583"/>
            <a:ext cx="50244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34"/>
            <a:r>
              <a:rPr lang="pt-BR" sz="14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Gotham Medium" pitchFamily="2" charset="0"/>
              </a:rPr>
              <a:t> Fundo                         </a:t>
            </a:r>
          </a:p>
          <a:p>
            <a:pPr algn="ctr" defTabSz="914134"/>
            <a:r>
              <a:rPr lang="pt-BR" sz="14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Gotham Medium" pitchFamily="2" charset="0"/>
              </a:rPr>
              <a:t>que </a:t>
            </a:r>
            <a:r>
              <a:rPr lang="pt-BR" sz="1400" b="1" dirty="0">
                <a:solidFill>
                  <a:schemeClr val="bg1"/>
                </a:solidFill>
                <a:latin typeface="Century Gothic" panose="020B0502020202020204" pitchFamily="34" charset="0"/>
                <a:cs typeface="Gotham Medium" pitchFamily="2" charset="0"/>
              </a:rPr>
              <a:t>administra </a:t>
            </a:r>
            <a:endParaRPr lang="pt-BR" sz="1400" b="1" dirty="0" smtClean="0">
              <a:solidFill>
                <a:schemeClr val="bg1"/>
              </a:solidFill>
              <a:latin typeface="Century Gothic" panose="020B0502020202020204" pitchFamily="34" charset="0"/>
              <a:cs typeface="Gotham Medium" pitchFamily="2" charset="0"/>
            </a:endParaRPr>
          </a:p>
          <a:p>
            <a:pPr algn="ctr" defTabSz="914134"/>
            <a:r>
              <a:rPr lang="pt-BR" sz="1400" b="1" dirty="0" smtClean="0">
                <a:solidFill>
                  <a:schemeClr val="bg1"/>
                </a:solidFill>
                <a:latin typeface="Century Gothic" panose="020B0502020202020204" pitchFamily="34" charset="0"/>
                <a:cs typeface="Gotham Medium" pitchFamily="2" charset="0"/>
              </a:rPr>
              <a:t> 6,3 trilhões </a:t>
            </a:r>
            <a:r>
              <a:rPr lang="pt-BR" sz="1400" b="1" dirty="0">
                <a:solidFill>
                  <a:schemeClr val="bg1"/>
                </a:solidFill>
                <a:latin typeface="Century Gothic" panose="020B0502020202020204" pitchFamily="34" charset="0"/>
                <a:cs typeface="Gotham Medium" pitchFamily="2" charset="0"/>
              </a:rPr>
              <a:t>de dólares</a:t>
            </a:r>
          </a:p>
        </p:txBody>
      </p:sp>
    </p:spTree>
    <p:extLst>
      <p:ext uri="{BB962C8B-B14F-4D97-AF65-F5344CB8AC3E}">
        <p14:creationId xmlns:p14="http://schemas.microsoft.com/office/powerpoint/2010/main" val="93996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2" r="2124" b="23552"/>
          <a:stretch/>
        </p:blipFill>
        <p:spPr>
          <a:xfrm>
            <a:off x="-21021" y="0"/>
            <a:ext cx="9217573" cy="5297213"/>
          </a:xfrm>
          <a:prstGeom prst="rect">
            <a:avLst/>
          </a:prstGeom>
        </p:spPr>
      </p:pic>
      <p:sp>
        <p:nvSpPr>
          <p:cNvPr id="12" name="Retângulo 11"/>
          <p:cNvSpPr/>
          <p:nvPr/>
        </p:nvSpPr>
        <p:spPr>
          <a:xfrm>
            <a:off x="209443" y="1259450"/>
            <a:ext cx="36352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Levar a inclusão, para transformar a vida das pessoas e das regiões.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44DF53A-5BD8-402C-B712-15F6F03F64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633953" y="-1559440"/>
            <a:ext cx="5694216" cy="8054562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88" y="151184"/>
            <a:ext cx="2215581" cy="90986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E4180EC-1E73-44D2-9D8F-779D8A0749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789222" y="-1757840"/>
            <a:ext cx="5694216" cy="805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9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48542 -4.07407E-6 " pathEditMode="relative" rAng="0" ptsTypes="AA">
                                      <p:cBhvr>
                                        <p:cTn id="23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7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Arredondado 1"/>
          <p:cNvSpPr/>
          <p:nvPr/>
        </p:nvSpPr>
        <p:spPr>
          <a:xfrm>
            <a:off x="461814" y="1965445"/>
            <a:ext cx="8082237" cy="1007905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404696" y="373456"/>
            <a:ext cx="829425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latin typeface="Century Gothic" panose="020B0502020202020204" pitchFamily="34" charset="0"/>
              </a:rPr>
              <a:t>É</a:t>
            </a:r>
            <a:r>
              <a:rPr lang="pt-BR" sz="1400" dirty="0" smtClean="0">
                <a:latin typeface="Century Gothic" panose="020B0502020202020204" pitchFamily="34" charset="0"/>
              </a:rPr>
              <a:t> sintomático...</a:t>
            </a:r>
          </a:p>
          <a:p>
            <a:pPr marL="342900" indent="-342900">
              <a:buFontTx/>
              <a:buChar char="-"/>
            </a:pPr>
            <a:r>
              <a:rPr lang="pt-BR" sz="1400" dirty="0" smtClean="0">
                <a:latin typeface="Century Gothic" panose="020B0502020202020204" pitchFamily="34" charset="0"/>
              </a:rPr>
              <a:t>Está aumentando a relevância do </a:t>
            </a:r>
            <a:r>
              <a:rPr lang="pt-BR" b="1" dirty="0" smtClean="0">
                <a:solidFill>
                  <a:schemeClr val="tx2"/>
                </a:solidFill>
                <a:latin typeface="Century Gothic" panose="020B0502020202020204" pitchFamily="34" charset="0"/>
              </a:rPr>
              <a:t>PROPÓSITO</a:t>
            </a:r>
            <a:r>
              <a:rPr lang="pt-BR" sz="1400" dirty="0" smtClean="0">
                <a:latin typeface="Century Gothic" panose="020B0502020202020204" pitchFamily="34" charset="0"/>
              </a:rPr>
              <a:t> quando as </a:t>
            </a:r>
            <a:r>
              <a:rPr lang="pt-BR" sz="1400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PESSOAS DEMONSTRAM VER</a:t>
            </a:r>
          </a:p>
          <a:p>
            <a:r>
              <a:rPr lang="pt-BR" sz="1400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CADA VEZ MENOS SENTIDO EM SUA ROTINA</a:t>
            </a:r>
            <a:r>
              <a:rPr lang="pt-BR" sz="1400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.	</a:t>
            </a:r>
            <a:endParaRPr lang="pt-BR" sz="1400" dirty="0">
              <a:solidFill>
                <a:schemeClr val="accent2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599795" y="2291465"/>
            <a:ext cx="54489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85% dos empregados não se sentem engajados no trabalho</a:t>
            </a:r>
            <a:endParaRPr lang="pt-BR" sz="14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4" descr="Resultado de imagem para gallu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74" y="1995068"/>
            <a:ext cx="1622817" cy="9132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Resultado de imagem para edelman brasi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46" y="3152129"/>
            <a:ext cx="2026716" cy="9926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ixaDeTexto 10"/>
          <p:cNvSpPr txBox="1"/>
          <p:nvPr/>
        </p:nvSpPr>
        <p:spPr>
          <a:xfrm>
            <a:off x="2599795" y="3271119"/>
            <a:ext cx="594425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Barômetro da Confiança – 27 países / 33.000 pessoas</a:t>
            </a:r>
          </a:p>
          <a:p>
            <a:r>
              <a:rPr lang="pt-B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 crença em instituições como governo, empresas, mídia e </a:t>
            </a:r>
          </a:p>
          <a:p>
            <a:r>
              <a:rPr lang="pt-BR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ONGs em 2019 está abaixo de 60 pontos, numa escala de 0 a100.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300282" y="1322294"/>
            <a:ext cx="86164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A </a:t>
            </a:r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CRISE NÃO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pt-BR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É SÓ </a:t>
            </a:r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ECONÔMICA</a:t>
            </a:r>
            <a:r>
              <a:rPr lang="pt-BR" b="1" dirty="0" smtClean="0">
                <a:solidFill>
                  <a:srgbClr val="0E4A7C"/>
                </a:solidFill>
                <a:latin typeface="Century Gothic" panose="020B0502020202020204" pitchFamily="34" charset="0"/>
              </a:rPr>
              <a:t> </a:t>
            </a:r>
            <a:r>
              <a:rPr lang="pt-B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é também uma </a:t>
            </a:r>
            <a:r>
              <a:rPr lang="pt-BR" sz="2000" b="1" dirty="0" smtClean="0">
                <a:solidFill>
                  <a:schemeClr val="accent2">
                    <a:lumMod val="75000"/>
                  </a:schemeClr>
                </a:solidFill>
                <a:latin typeface="Century Gothic" panose="020B0502020202020204" pitchFamily="34" charset="0"/>
              </a:rPr>
              <a:t>CRISE DE SIGNIFICADOS</a:t>
            </a:r>
            <a:r>
              <a:rPr lang="pt-BR" b="1" dirty="0" smtClean="0">
                <a:solidFill>
                  <a:schemeClr val="accent3">
                    <a:lumMod val="75000"/>
                  </a:schemeClr>
                </a:solidFill>
                <a:latin typeface="Century Gothic" panose="020B0502020202020204" pitchFamily="34" charset="0"/>
              </a:rPr>
              <a:t>.</a:t>
            </a:r>
            <a:endParaRPr lang="pt-BR" b="1" dirty="0">
              <a:solidFill>
                <a:schemeClr val="accent3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Retângulo Arredondado 12"/>
          <p:cNvSpPr/>
          <p:nvPr/>
        </p:nvSpPr>
        <p:spPr>
          <a:xfrm>
            <a:off x="461813" y="3136498"/>
            <a:ext cx="8082237" cy="1007905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006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  <p:bldP spid="11" grpId="0"/>
      <p:bldP spid="12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la Propósito Pesso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5942"/>
            <a:ext cx="9144000" cy="57858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38797" y="9409"/>
            <a:ext cx="297499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 smtClean="0">
                <a:solidFill>
                  <a:srgbClr val="2C0D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PROPÓSITO</a:t>
            </a:r>
          </a:p>
          <a:p>
            <a:pPr algn="r"/>
            <a:r>
              <a:rPr lang="en-US" sz="4000" b="1" dirty="0" smtClean="0">
                <a:solidFill>
                  <a:srgbClr val="2C0D1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PESSOAL</a:t>
            </a:r>
            <a:endParaRPr lang="en-US" sz="4000" b="1" dirty="0">
              <a:solidFill>
                <a:srgbClr val="2C0D1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42938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opesp.com.br/wp-content/uploads/2019/08/01carr-100-abre-b2-img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3" b="32227"/>
          <a:stretch/>
        </p:blipFill>
        <p:spPr bwMode="auto">
          <a:xfrm>
            <a:off x="0" y="-29571"/>
            <a:ext cx="9525000" cy="51921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80796" y="780523"/>
            <a:ext cx="37311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6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pt-BR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2017 programa para auxiliar os participantes a definir seu </a:t>
            </a:r>
            <a:r>
              <a:rPr lang="pt-BR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PROPÓSITO PESSOAL</a:t>
            </a:r>
            <a:r>
              <a:rPr lang="pt-BR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br>
              <a:rPr lang="pt-BR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pt-BR" sz="16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pt-BR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No Brasil 2.380 colaboradores já </a:t>
            </a:r>
            <a:br>
              <a:rPr lang="pt-BR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pt-BR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receberam o treinamento.</a:t>
            </a:r>
          </a:p>
        </p:txBody>
      </p:sp>
      <p:sp>
        <p:nvSpPr>
          <p:cNvPr id="2" name="Retângulo 1"/>
          <p:cNvSpPr/>
          <p:nvPr/>
        </p:nvSpPr>
        <p:spPr>
          <a:xfrm>
            <a:off x="332478" y="2706607"/>
            <a:ext cx="3227807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“Encontrar no trabalho parte de seu </a:t>
            </a:r>
            <a:r>
              <a:rPr lang="pt-BR" b="1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propósito </a:t>
            </a:r>
            <a:r>
              <a:rPr lang="pt-BR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pessoal aumenta a</a:t>
            </a:r>
          </a:p>
          <a:p>
            <a:pPr algn="ctr"/>
            <a:r>
              <a:rPr lang="pt-BR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 produtividade e a satisfação</a:t>
            </a:r>
            <a:r>
              <a:rPr lang="pt-BR" b="1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”</a:t>
            </a:r>
            <a:r>
              <a:rPr lang="pt-BR" sz="1600" b="1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pt-BR" sz="1600" b="1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pt-BR" sz="16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pt-BR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Luciana </a:t>
            </a:r>
            <a:r>
              <a:rPr lang="pt-BR" sz="1400" b="1" i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Paganato</a:t>
            </a:r>
            <a:r>
              <a:rPr lang="pt-BR" sz="14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pt-BR" sz="1400" b="1" i="1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pt-BR" sz="1400" b="1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pt-BR" sz="11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VP de </a:t>
            </a:r>
            <a:r>
              <a:rPr lang="pt-BR" sz="1100" b="1" i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RH Unilever</a:t>
            </a:r>
            <a:endParaRPr lang="pt-BR" sz="1400" b="1" i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421251" y="590634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190 </a:t>
            </a:r>
            <a:r>
              <a:rPr lang="pt-BR" sz="16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países - 161.000 colaboradores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047" y="336330"/>
            <a:ext cx="1818173" cy="195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2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" y="1248354"/>
            <a:ext cx="8939195" cy="2165049"/>
            <a:chOff x="0" y="1489226"/>
            <a:chExt cx="8939195" cy="2165049"/>
          </a:xfrm>
        </p:grpSpPr>
        <p:pic>
          <p:nvPicPr>
            <p:cNvPr id="2" name="Picture 1" descr="Tela 16 - Círculo V2-0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89226"/>
              <a:ext cx="4896000" cy="2165049"/>
            </a:xfrm>
            <a:prstGeom prst="rect">
              <a:avLst/>
            </a:prstGeom>
          </p:spPr>
        </p:pic>
        <p:grpSp>
          <p:nvGrpSpPr>
            <p:cNvPr id="53" name="Group 52"/>
            <p:cNvGrpSpPr/>
            <p:nvPr/>
          </p:nvGrpSpPr>
          <p:grpSpPr>
            <a:xfrm>
              <a:off x="3096846" y="3154395"/>
              <a:ext cx="5842349" cy="307777"/>
              <a:chOff x="3096846" y="3154395"/>
              <a:chExt cx="5842349" cy="307777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7151526" y="3154395"/>
                <a:ext cx="1787669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3925AA"/>
                    </a:solidFill>
                    <a:latin typeface="Century Gothic"/>
                    <a:cs typeface="Century Gothic"/>
                  </a:rPr>
                  <a:t>ONDE E QUANDO?</a:t>
                </a:r>
                <a:endParaRPr lang="en-US" sz="1400" b="1" dirty="0">
                  <a:latin typeface="Century Gothic"/>
                  <a:cs typeface="Century Gothic"/>
                </a:endParaRPr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 flipH="1">
                <a:off x="3096846" y="3300972"/>
                <a:ext cx="4004782" cy="130422"/>
              </a:xfrm>
              <a:prstGeom prst="line">
                <a:avLst/>
              </a:prstGeom>
              <a:ln>
                <a:solidFill>
                  <a:srgbClr val="3925AA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Group 7"/>
          <p:cNvGrpSpPr/>
          <p:nvPr/>
        </p:nvGrpSpPr>
        <p:grpSpPr>
          <a:xfrm>
            <a:off x="1" y="1250878"/>
            <a:ext cx="8605770" cy="2163990"/>
            <a:chOff x="0" y="1491750"/>
            <a:chExt cx="8605770" cy="2163990"/>
          </a:xfrm>
        </p:grpSpPr>
        <p:pic>
          <p:nvPicPr>
            <p:cNvPr id="6" name="Picture 5" descr="Tela 16 - Círculo V2-03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91750"/>
              <a:ext cx="4896000" cy="2163990"/>
            </a:xfrm>
            <a:prstGeom prst="rect">
              <a:avLst/>
            </a:prstGeom>
          </p:spPr>
        </p:pic>
        <p:grpSp>
          <p:nvGrpSpPr>
            <p:cNvPr id="52" name="Group 51"/>
            <p:cNvGrpSpPr/>
            <p:nvPr/>
          </p:nvGrpSpPr>
          <p:grpSpPr>
            <a:xfrm>
              <a:off x="3096846" y="2723115"/>
              <a:ext cx="5508924" cy="354193"/>
              <a:chOff x="3096846" y="2723115"/>
              <a:chExt cx="5508924" cy="354193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7151526" y="2723115"/>
                <a:ext cx="1454244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264BB1"/>
                    </a:solidFill>
                    <a:latin typeface="Century Gothic"/>
                    <a:cs typeface="Century Gothic"/>
                  </a:rPr>
                  <a:t>O QUE </a:t>
                </a:r>
                <a:r>
                  <a:rPr lang="en-US" sz="1200" b="1" dirty="0" err="1" smtClean="0">
                    <a:solidFill>
                      <a:srgbClr val="264BB1"/>
                    </a:solidFill>
                    <a:latin typeface="Century Gothic"/>
                    <a:cs typeface="Century Gothic"/>
                  </a:rPr>
                  <a:t>eu</a:t>
                </a:r>
                <a:r>
                  <a:rPr lang="en-US" sz="1200" b="1" dirty="0" smtClean="0">
                    <a:solidFill>
                      <a:srgbClr val="264BB1"/>
                    </a:solidFill>
                    <a:latin typeface="Century Gothic"/>
                    <a:cs typeface="Century Gothic"/>
                  </a:rPr>
                  <a:t> </a:t>
                </a:r>
                <a:r>
                  <a:rPr lang="en-US" sz="1200" b="1" dirty="0" err="1" smtClean="0">
                    <a:solidFill>
                      <a:srgbClr val="264BB1"/>
                    </a:solidFill>
                    <a:latin typeface="Century Gothic"/>
                    <a:cs typeface="Century Gothic"/>
                  </a:rPr>
                  <a:t>faço</a:t>
                </a:r>
                <a:r>
                  <a:rPr lang="en-US" sz="1200" b="1" dirty="0" smtClean="0">
                    <a:solidFill>
                      <a:srgbClr val="264BB1"/>
                    </a:solidFill>
                    <a:latin typeface="Century Gothic"/>
                    <a:cs typeface="Century Gothic"/>
                  </a:rPr>
                  <a:t>?</a:t>
                </a:r>
                <a:endParaRPr lang="en-US" sz="1200" b="1" dirty="0">
                  <a:solidFill>
                    <a:srgbClr val="264BB1"/>
                  </a:solidFill>
                  <a:latin typeface="Century Gothic"/>
                  <a:cs typeface="Century Gothic"/>
                </a:endParaRPr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 flipH="1">
                <a:off x="3096846" y="2868136"/>
                <a:ext cx="4004782" cy="209172"/>
              </a:xfrm>
              <a:prstGeom prst="line">
                <a:avLst/>
              </a:prstGeom>
              <a:ln>
                <a:solidFill>
                  <a:srgbClr val="264BB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oup 10"/>
          <p:cNvGrpSpPr/>
          <p:nvPr/>
        </p:nvGrpSpPr>
        <p:grpSpPr>
          <a:xfrm>
            <a:off x="1" y="1250878"/>
            <a:ext cx="8642640" cy="2163990"/>
            <a:chOff x="0" y="1491750"/>
            <a:chExt cx="8642640" cy="2163990"/>
          </a:xfrm>
        </p:grpSpPr>
        <p:pic>
          <p:nvPicPr>
            <p:cNvPr id="9" name="Picture 8" descr="Tela 16 - Círculo V2-0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91750"/>
              <a:ext cx="4896000" cy="2163990"/>
            </a:xfrm>
            <a:prstGeom prst="rect">
              <a:avLst/>
            </a:prstGeom>
          </p:spPr>
        </p:pic>
        <p:grpSp>
          <p:nvGrpSpPr>
            <p:cNvPr id="51" name="Group 50"/>
            <p:cNvGrpSpPr/>
            <p:nvPr/>
          </p:nvGrpSpPr>
          <p:grpSpPr>
            <a:xfrm>
              <a:off x="3096846" y="2332873"/>
              <a:ext cx="5545794" cy="535263"/>
              <a:chOff x="3096846" y="2332873"/>
              <a:chExt cx="5545794" cy="535263"/>
            </a:xfrm>
          </p:grpSpPr>
          <p:cxnSp>
            <p:nvCxnSpPr>
              <p:cNvPr id="33" name="Straight Connector 32"/>
              <p:cNvCxnSpPr/>
              <p:nvPr/>
            </p:nvCxnSpPr>
            <p:spPr>
              <a:xfrm flipH="1">
                <a:off x="3096846" y="2463838"/>
                <a:ext cx="4004784" cy="404298"/>
              </a:xfrm>
              <a:prstGeom prst="line">
                <a:avLst/>
              </a:prstGeom>
              <a:ln>
                <a:solidFill>
                  <a:srgbClr val="666AD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7151526" y="2332873"/>
                <a:ext cx="1491114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666AD1"/>
                    </a:solidFill>
                    <a:latin typeface="Century Gothic"/>
                    <a:cs typeface="Century Gothic"/>
                  </a:rPr>
                  <a:t>COMO</a:t>
                </a:r>
                <a:r>
                  <a:rPr lang="en-US" sz="1200" b="1" dirty="0" smtClean="0">
                    <a:solidFill>
                      <a:srgbClr val="666AD1"/>
                    </a:solidFill>
                    <a:latin typeface="Century Gothic"/>
                    <a:cs typeface="Century Gothic"/>
                  </a:rPr>
                  <a:t> </a:t>
                </a:r>
                <a:r>
                  <a:rPr lang="en-US" sz="1200" b="1" dirty="0" err="1" smtClean="0">
                    <a:solidFill>
                      <a:srgbClr val="666AD1"/>
                    </a:solidFill>
                    <a:latin typeface="Century Gothic"/>
                    <a:cs typeface="Century Gothic"/>
                  </a:rPr>
                  <a:t>eu</a:t>
                </a:r>
                <a:r>
                  <a:rPr lang="en-US" sz="1200" b="1" dirty="0" smtClean="0">
                    <a:solidFill>
                      <a:srgbClr val="666AD1"/>
                    </a:solidFill>
                    <a:latin typeface="Century Gothic"/>
                    <a:cs typeface="Century Gothic"/>
                  </a:rPr>
                  <a:t> </a:t>
                </a:r>
                <a:r>
                  <a:rPr lang="en-US" sz="1200" b="1" dirty="0" err="1" smtClean="0">
                    <a:solidFill>
                      <a:srgbClr val="666AD1"/>
                    </a:solidFill>
                    <a:latin typeface="Century Gothic"/>
                    <a:cs typeface="Century Gothic"/>
                  </a:rPr>
                  <a:t>faço</a:t>
                </a:r>
                <a:r>
                  <a:rPr lang="en-US" sz="1200" b="1" dirty="0" smtClean="0">
                    <a:solidFill>
                      <a:srgbClr val="666AD1"/>
                    </a:solidFill>
                    <a:latin typeface="Century Gothic"/>
                    <a:cs typeface="Century Gothic"/>
                  </a:rPr>
                  <a:t>?</a:t>
                </a:r>
                <a:endParaRPr lang="en-US" sz="1200" b="1" dirty="0">
                  <a:solidFill>
                    <a:srgbClr val="666AD1"/>
                  </a:solidFill>
                  <a:latin typeface="Century Gothic"/>
                  <a:cs typeface="Century Gothic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1" y="1250878"/>
            <a:ext cx="8810955" cy="2165049"/>
            <a:chOff x="0" y="1491750"/>
            <a:chExt cx="8810955" cy="2165049"/>
          </a:xfrm>
        </p:grpSpPr>
        <p:pic>
          <p:nvPicPr>
            <p:cNvPr id="12" name="Picture 11" descr="Tela 16 - Círculo V2-0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91750"/>
              <a:ext cx="4896000" cy="2165049"/>
            </a:xfrm>
            <a:prstGeom prst="rect">
              <a:avLst/>
            </a:prstGeom>
          </p:spPr>
        </p:pic>
        <p:grpSp>
          <p:nvGrpSpPr>
            <p:cNvPr id="50" name="Group 49"/>
            <p:cNvGrpSpPr/>
            <p:nvPr/>
          </p:nvGrpSpPr>
          <p:grpSpPr>
            <a:xfrm>
              <a:off x="3096846" y="1971383"/>
              <a:ext cx="5714109" cy="638489"/>
              <a:chOff x="3096846" y="1971383"/>
              <a:chExt cx="5714109" cy="638489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 flipH="1">
                <a:off x="3096846" y="2102348"/>
                <a:ext cx="4004784" cy="507524"/>
              </a:xfrm>
              <a:prstGeom prst="line">
                <a:avLst/>
              </a:prstGeom>
              <a:ln>
                <a:solidFill>
                  <a:srgbClr val="19A2CE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7151526" y="1971383"/>
                <a:ext cx="1659429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19A2CE"/>
                    </a:solidFill>
                    <a:latin typeface="Century Gothic"/>
                    <a:cs typeface="Century Gothic"/>
                  </a:rPr>
                  <a:t>POR QUE </a:t>
                </a:r>
                <a:r>
                  <a:rPr lang="en-US" sz="1200" b="1" dirty="0" err="1" smtClean="0">
                    <a:solidFill>
                      <a:srgbClr val="19A2CE"/>
                    </a:solidFill>
                    <a:latin typeface="Century Gothic"/>
                    <a:cs typeface="Century Gothic"/>
                  </a:rPr>
                  <a:t>eu</a:t>
                </a:r>
                <a:r>
                  <a:rPr lang="en-US" sz="1200" b="1" dirty="0" smtClean="0">
                    <a:solidFill>
                      <a:srgbClr val="19A2CE"/>
                    </a:solidFill>
                    <a:latin typeface="Century Gothic"/>
                    <a:cs typeface="Century Gothic"/>
                  </a:rPr>
                  <a:t> </a:t>
                </a:r>
                <a:r>
                  <a:rPr lang="en-US" sz="1200" b="1" dirty="0" err="1" smtClean="0">
                    <a:solidFill>
                      <a:srgbClr val="19A2CE"/>
                    </a:solidFill>
                    <a:latin typeface="Century Gothic"/>
                    <a:cs typeface="Century Gothic"/>
                  </a:rPr>
                  <a:t>faço</a:t>
                </a:r>
                <a:r>
                  <a:rPr lang="en-US" sz="1200" b="1" dirty="0" smtClean="0">
                    <a:solidFill>
                      <a:srgbClr val="19A2CE"/>
                    </a:solidFill>
                    <a:latin typeface="Century Gothic"/>
                    <a:cs typeface="Century Gothic"/>
                  </a:rPr>
                  <a:t>?</a:t>
                </a:r>
                <a:endParaRPr lang="en-US" sz="1200" b="1" dirty="0">
                  <a:solidFill>
                    <a:srgbClr val="19A2CE"/>
                  </a:solidFill>
                  <a:latin typeface="Century Gothic"/>
                  <a:cs typeface="Century Gothic"/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1" y="1250878"/>
            <a:ext cx="8479134" cy="2163990"/>
            <a:chOff x="0" y="1491750"/>
            <a:chExt cx="8479134" cy="2163990"/>
          </a:xfrm>
        </p:grpSpPr>
        <p:sp>
          <p:nvSpPr>
            <p:cNvPr id="48" name="TextBox 47"/>
            <p:cNvSpPr txBox="1"/>
            <p:nvPr/>
          </p:nvSpPr>
          <p:spPr>
            <a:xfrm>
              <a:off x="7151526" y="1660841"/>
              <a:ext cx="132760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5370C6"/>
                  </a:solidFill>
                  <a:latin typeface="Century Gothic"/>
                  <a:cs typeface="Century Gothic"/>
                </a:rPr>
                <a:t>QUEM</a:t>
              </a:r>
              <a:r>
                <a:rPr lang="en-US" sz="1200" b="1" dirty="0" smtClean="0">
                  <a:solidFill>
                    <a:srgbClr val="5370C6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200" b="1" dirty="0" err="1" smtClean="0">
                  <a:solidFill>
                    <a:srgbClr val="5370C6"/>
                  </a:solidFill>
                  <a:latin typeface="Century Gothic"/>
                  <a:cs typeface="Century Gothic"/>
                </a:rPr>
                <a:t>sou</a:t>
              </a:r>
              <a:r>
                <a:rPr lang="en-US" sz="1200" b="1" dirty="0" smtClean="0">
                  <a:solidFill>
                    <a:srgbClr val="5370C6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200" b="1" dirty="0" err="1" smtClean="0">
                  <a:solidFill>
                    <a:srgbClr val="5370C6"/>
                  </a:solidFill>
                  <a:latin typeface="Century Gothic"/>
                  <a:cs typeface="Century Gothic"/>
                </a:rPr>
                <a:t>eu</a:t>
              </a:r>
              <a:r>
                <a:rPr lang="en-US" sz="1200" b="1" dirty="0" smtClean="0">
                  <a:solidFill>
                    <a:srgbClr val="5370C6"/>
                  </a:solidFill>
                  <a:latin typeface="Century Gothic"/>
                  <a:cs typeface="Century Gothic"/>
                </a:rPr>
                <a:t>?</a:t>
              </a:r>
              <a:endParaRPr lang="en-US" sz="1200" b="1" dirty="0">
                <a:solidFill>
                  <a:srgbClr val="5370C6"/>
                </a:solidFill>
                <a:latin typeface="Century Gothic"/>
                <a:cs typeface="Century Gothic"/>
              </a:endParaRPr>
            </a:p>
          </p:txBody>
        </p:sp>
        <p:pic>
          <p:nvPicPr>
            <p:cNvPr id="7" name="Picture 6" descr="Tela 16 - Círculo V2-06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491750"/>
              <a:ext cx="4896000" cy="2163990"/>
            </a:xfrm>
            <a:prstGeom prst="rect">
              <a:avLst/>
            </a:prstGeom>
          </p:spPr>
        </p:pic>
        <p:cxnSp>
          <p:nvCxnSpPr>
            <p:cNvPr id="47" name="Straight Connector 46"/>
            <p:cNvCxnSpPr/>
            <p:nvPr/>
          </p:nvCxnSpPr>
          <p:spPr>
            <a:xfrm flipH="1">
              <a:off x="2891692" y="1791806"/>
              <a:ext cx="4209939" cy="672032"/>
            </a:xfrm>
            <a:prstGeom prst="line">
              <a:avLst/>
            </a:prstGeom>
            <a:ln>
              <a:solidFill>
                <a:srgbClr val="5370C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2" y="965813"/>
            <a:ext cx="9016138" cy="2445065"/>
            <a:chOff x="1" y="1206685"/>
            <a:chExt cx="9016138" cy="2445065"/>
          </a:xfrm>
        </p:grpSpPr>
        <p:cxnSp>
          <p:nvCxnSpPr>
            <p:cNvPr id="60" name="Straight Connector 59"/>
            <p:cNvCxnSpPr/>
            <p:nvPr/>
          </p:nvCxnSpPr>
          <p:spPr>
            <a:xfrm flipH="1">
              <a:off x="2813082" y="1364701"/>
              <a:ext cx="4288550" cy="350294"/>
            </a:xfrm>
            <a:prstGeom prst="line">
              <a:avLst/>
            </a:prstGeom>
            <a:ln>
              <a:solidFill>
                <a:srgbClr val="B9E4DD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7151526" y="1206685"/>
              <a:ext cx="1864613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6ABAD0"/>
                  </a:solidFill>
                  <a:latin typeface="Century Gothic"/>
                  <a:cs typeface="Century Gothic"/>
                </a:rPr>
                <a:t>COMO</a:t>
              </a:r>
              <a:r>
                <a:rPr lang="en-US" sz="1200" b="1" dirty="0" smtClean="0">
                  <a:solidFill>
                    <a:srgbClr val="6ABAD0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200" b="1" dirty="0" err="1" smtClean="0">
                  <a:solidFill>
                    <a:srgbClr val="6ABAD0"/>
                  </a:solidFill>
                  <a:latin typeface="Century Gothic"/>
                  <a:cs typeface="Century Gothic"/>
                </a:rPr>
                <a:t>eu</a:t>
              </a:r>
              <a:r>
                <a:rPr lang="en-US" sz="1200" b="1" dirty="0" smtClean="0">
                  <a:solidFill>
                    <a:srgbClr val="6ABAD0"/>
                  </a:solidFill>
                  <a:latin typeface="Century Gothic"/>
                  <a:cs typeface="Century Gothic"/>
                </a:rPr>
                <a:t> </a:t>
              </a:r>
              <a:r>
                <a:rPr lang="en-US" sz="1200" b="1" dirty="0" err="1" smtClean="0">
                  <a:solidFill>
                    <a:srgbClr val="6ABAD0"/>
                  </a:solidFill>
                  <a:latin typeface="Century Gothic"/>
                  <a:cs typeface="Century Gothic"/>
                </a:rPr>
                <a:t>contribuo</a:t>
              </a:r>
              <a:r>
                <a:rPr lang="en-US" sz="1200" b="1" dirty="0" smtClean="0">
                  <a:solidFill>
                    <a:srgbClr val="6ABAD0"/>
                  </a:solidFill>
                  <a:latin typeface="Century Gothic"/>
                  <a:cs typeface="Century Gothic"/>
                </a:rPr>
                <a:t>?</a:t>
              </a:r>
              <a:endParaRPr lang="en-US" sz="1200" b="1" dirty="0">
                <a:solidFill>
                  <a:srgbClr val="6ABAD0"/>
                </a:solidFill>
                <a:latin typeface="Century Gothic"/>
                <a:cs typeface="Century Gothic"/>
              </a:endParaRPr>
            </a:p>
          </p:txBody>
        </p:sp>
        <p:pic>
          <p:nvPicPr>
            <p:cNvPr id="14" name="Picture 13" descr="Tela 16 - Círculo V2-07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1491750"/>
              <a:ext cx="4886973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9240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KIGAI - Tela V2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669" y="0"/>
            <a:ext cx="4837176" cy="4840224"/>
          </a:xfrm>
          <a:prstGeom prst="rect">
            <a:avLst/>
          </a:prstGeom>
        </p:spPr>
      </p:pic>
      <p:pic>
        <p:nvPicPr>
          <p:cNvPr id="3" name="Picture 2" descr="IKIGAI - Tela V2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669" y="0"/>
            <a:ext cx="4837176" cy="4840224"/>
          </a:xfrm>
          <a:prstGeom prst="rect">
            <a:avLst/>
          </a:prstGeom>
        </p:spPr>
      </p:pic>
      <p:pic>
        <p:nvPicPr>
          <p:cNvPr id="5" name="Picture 4" descr="IKIGAI - Tela V2-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669" y="0"/>
            <a:ext cx="4840224" cy="4840224"/>
          </a:xfrm>
          <a:prstGeom prst="rect">
            <a:avLst/>
          </a:prstGeom>
        </p:spPr>
      </p:pic>
      <p:pic>
        <p:nvPicPr>
          <p:cNvPr id="6" name="Picture 5" descr="IKIGAI - Tela V2-0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669" y="0"/>
            <a:ext cx="4837176" cy="4840224"/>
          </a:xfrm>
          <a:prstGeom prst="rect">
            <a:avLst/>
          </a:prstGeom>
        </p:spPr>
      </p:pic>
      <p:pic>
        <p:nvPicPr>
          <p:cNvPr id="7" name="Picture 6" descr="IKIGAI - Tela V2-05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669" y="0"/>
            <a:ext cx="4837176" cy="4840224"/>
          </a:xfrm>
          <a:prstGeom prst="rect">
            <a:avLst/>
          </a:prstGeom>
        </p:spPr>
      </p:pic>
      <p:pic>
        <p:nvPicPr>
          <p:cNvPr id="4" name="Picture 3" descr="IKIGAI - Tela V2-0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669" y="0"/>
            <a:ext cx="4840224" cy="4840224"/>
          </a:xfrm>
          <a:prstGeom prst="rect">
            <a:avLst/>
          </a:prstGeom>
        </p:spPr>
      </p:pic>
      <p:pic>
        <p:nvPicPr>
          <p:cNvPr id="8" name="Picture 7" descr="IKIGAI - Tela V2-08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669" y="0"/>
            <a:ext cx="4840224" cy="4840224"/>
          </a:xfrm>
          <a:prstGeom prst="rect">
            <a:avLst/>
          </a:prstGeom>
        </p:spPr>
      </p:pic>
      <p:pic>
        <p:nvPicPr>
          <p:cNvPr id="9" name="Picture 8" descr="IKIGAI - Tela V2-06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669" y="0"/>
            <a:ext cx="4840224" cy="484022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052669" y="0"/>
            <a:ext cx="4843272" cy="4840224"/>
            <a:chOff x="4303776" y="0"/>
            <a:chExt cx="4843272" cy="4840224"/>
          </a:xfrm>
        </p:grpSpPr>
        <p:pic>
          <p:nvPicPr>
            <p:cNvPr id="11" name="Picture 10" descr="IKIGAI - Tela V2-10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824" y="0"/>
              <a:ext cx="4837176" cy="4840224"/>
            </a:xfrm>
            <a:prstGeom prst="rect">
              <a:avLst/>
            </a:prstGeom>
          </p:spPr>
        </p:pic>
        <p:pic>
          <p:nvPicPr>
            <p:cNvPr id="12" name="Picture 11" descr="IKIGAI - Tela V2-12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824" y="0"/>
              <a:ext cx="4840224" cy="4840224"/>
            </a:xfrm>
            <a:prstGeom prst="rect">
              <a:avLst/>
            </a:prstGeom>
          </p:spPr>
        </p:pic>
        <p:pic>
          <p:nvPicPr>
            <p:cNvPr id="13" name="Picture 12" descr="IKIGAI - Tela V2-09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3776" y="0"/>
              <a:ext cx="4840224" cy="4840224"/>
            </a:xfrm>
            <a:prstGeom prst="rect">
              <a:avLst/>
            </a:prstGeom>
          </p:spPr>
        </p:pic>
      </p:grpSp>
      <p:pic>
        <p:nvPicPr>
          <p:cNvPr id="15" name="Picture 14" descr="IKIGAI - Tela V2-11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669" y="0"/>
            <a:ext cx="4840224" cy="484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84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sultado de imagem para aristotel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6" t="14957" b="14936"/>
          <a:stretch/>
        </p:blipFill>
        <p:spPr bwMode="auto">
          <a:xfrm>
            <a:off x="-31531" y="-63063"/>
            <a:ext cx="9175531" cy="52972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268413" y="1036213"/>
            <a:ext cx="38755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“Onde meus talentos e paixões encontram as necessidades do mundo,</a:t>
            </a:r>
          </a:p>
          <a:p>
            <a:pPr algn="ctr">
              <a:lnSpc>
                <a:spcPct val="150000"/>
              </a:lnSpc>
            </a:pPr>
            <a:r>
              <a:rPr lang="pt-BR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lá está meu caminho, </a:t>
            </a:r>
            <a:br>
              <a:rPr lang="pt-BR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pt-BR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meu lugar”.</a:t>
            </a:r>
          </a:p>
          <a:p>
            <a:pPr algn="ctr">
              <a:lnSpc>
                <a:spcPct val="150000"/>
              </a:lnSpc>
            </a:pPr>
            <a:r>
              <a:rPr lang="pt-BR" sz="20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- Aristóteles              </a:t>
            </a:r>
            <a:endParaRPr lang="pt-BR" sz="20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27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 flipH="1">
            <a:off x="5125453" y="4230924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solidFill>
                  <a:srgbClr val="1F4986"/>
                </a:solidFill>
                <a:latin typeface="Century Gothic" panose="020B0502020202020204" pitchFamily="34" charset="0"/>
              </a:rPr>
              <a:t>OBRIGADO!</a:t>
            </a:r>
            <a:endParaRPr lang="pt-BR" sz="4000" b="1" dirty="0">
              <a:solidFill>
                <a:srgbClr val="1F4986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 flipH="1">
            <a:off x="282942" y="1240074"/>
            <a:ext cx="3923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solidFill>
                  <a:srgbClr val="1F4986"/>
                </a:solidFill>
                <a:latin typeface="Century Gothic" panose="020B0502020202020204" pitchFamily="34" charset="0"/>
              </a:rPr>
              <a:t>SEJAM FELIZES!</a:t>
            </a:r>
            <a:endParaRPr lang="pt-BR" sz="4000" b="1" dirty="0">
              <a:solidFill>
                <a:srgbClr val="1F498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30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683400" y="1143738"/>
            <a:ext cx="785022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O que você faria se ficasse preso</a:t>
            </a:r>
          </a:p>
          <a:p>
            <a:pPr algn="ctr"/>
            <a:endParaRPr lang="pt-BR" sz="3600" b="1" dirty="0" smtClean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algn="ctr"/>
            <a:r>
              <a:rPr lang="pt-BR" sz="3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 durante 3 anos em um campo de</a:t>
            </a:r>
          </a:p>
          <a:p>
            <a:pPr algn="ctr"/>
            <a:endParaRPr lang="pt-BR" sz="3600" b="1" dirty="0" smtClean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algn="ctr"/>
            <a:r>
              <a:rPr lang="pt-BR" sz="3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 concentração nazista?</a:t>
            </a:r>
            <a:endParaRPr lang="pt-BR" sz="36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28936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-21990" y="-2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pic>
        <p:nvPicPr>
          <p:cNvPr id="4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105"/>
            <a:ext cx="4384755" cy="475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4756750" y="1517615"/>
            <a:ext cx="4369232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“Pode-se tirar tudo de alguém, menos a liberdade de escolher como reagir às circunstâncias e dar sentido a elas”.</a:t>
            </a:r>
          </a:p>
          <a:p>
            <a:pPr algn="ctr"/>
            <a:endParaRPr lang="pt-BR" sz="1100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  <a:p>
            <a:pPr algn="ctr"/>
            <a:r>
              <a:rPr lang="pt-BR" sz="11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Livro ‘Em busca de sentido’ - Viktor </a:t>
            </a:r>
            <a:r>
              <a:rPr lang="pt-BR" sz="11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Frankl</a:t>
            </a:r>
            <a:r>
              <a:rPr lang="pt-BR" sz="11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             </a:t>
            </a:r>
            <a:endParaRPr lang="pt-BR" sz="11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0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ansformation Digital Novo - Degradê Pre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15340"/>
            <a:ext cx="9144000" cy="59588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00199" y="553346"/>
            <a:ext cx="4731161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TRANSFORMAÇÃO</a:t>
            </a:r>
            <a:br>
              <a:rPr lang="en-US" sz="3200" b="1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32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DIGITAL</a:t>
            </a:r>
            <a:endParaRPr lang="en-US" sz="32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2595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VUCA - Tela 2 - Editad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6293"/>
            <a:ext cx="9144000" cy="641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6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b="7626"/>
          <a:stretch/>
        </p:blipFill>
        <p:spPr>
          <a:xfrm>
            <a:off x="0" y="0"/>
            <a:ext cx="9144000" cy="587367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270926" y="794905"/>
            <a:ext cx="5134488" cy="923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3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INFOXICAÇÃO</a:t>
            </a:r>
          </a:p>
        </p:txBody>
      </p:sp>
    </p:spTree>
    <p:extLst>
      <p:ext uri="{BB962C8B-B14F-4D97-AF65-F5344CB8AC3E}">
        <p14:creationId xmlns:p14="http://schemas.microsoft.com/office/powerpoint/2010/main" val="391807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2"/>
          <p:cNvGrpSpPr/>
          <p:nvPr/>
        </p:nvGrpSpPr>
        <p:grpSpPr>
          <a:xfrm>
            <a:off x="654427" y="-270412"/>
            <a:ext cx="8268453" cy="5391852"/>
            <a:chOff x="2691475" y="0"/>
            <a:chExt cx="6072696" cy="3960000"/>
          </a:xfrm>
        </p:grpSpPr>
        <p:grpSp>
          <p:nvGrpSpPr>
            <p:cNvPr id="10" name="Group 18"/>
            <p:cNvGrpSpPr/>
            <p:nvPr/>
          </p:nvGrpSpPr>
          <p:grpSpPr>
            <a:xfrm>
              <a:off x="2691475" y="0"/>
              <a:ext cx="3960000" cy="3960000"/>
              <a:chOff x="4000500" y="0"/>
              <a:chExt cx="3960000" cy="3960000"/>
            </a:xfrm>
          </p:grpSpPr>
          <p:pic>
            <p:nvPicPr>
              <p:cNvPr id="14" name="Picture 1" descr="Círculo - Propósito-01.png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0500" y="0"/>
                <a:ext cx="3960000" cy="3960000"/>
              </a:xfrm>
              <a:prstGeom prst="rect">
                <a:avLst/>
              </a:prstGeom>
            </p:spPr>
          </p:pic>
          <p:sp>
            <p:nvSpPr>
              <p:cNvPr id="15" name="TextBox 2"/>
              <p:cNvSpPr txBox="1"/>
              <p:nvPr/>
            </p:nvSpPr>
            <p:spPr>
              <a:xfrm>
                <a:off x="5392906" y="517864"/>
                <a:ext cx="906757" cy="1835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err="1" smtClean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Posicionamento</a:t>
                </a:r>
                <a:endParaRPr lang="en-US" sz="11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1" name="Group 77"/>
            <p:cNvGrpSpPr/>
            <p:nvPr/>
          </p:nvGrpSpPr>
          <p:grpSpPr>
            <a:xfrm>
              <a:off x="5535965" y="1265249"/>
              <a:ext cx="3228206" cy="234865"/>
              <a:chOff x="5535965" y="1265249"/>
              <a:chExt cx="3228206" cy="234865"/>
            </a:xfrm>
          </p:grpSpPr>
          <p:sp>
            <p:nvSpPr>
              <p:cNvPr id="12" name="TextBox 28"/>
              <p:cNvSpPr txBox="1"/>
              <p:nvPr/>
            </p:nvSpPr>
            <p:spPr>
              <a:xfrm>
                <a:off x="6860115" y="1265249"/>
                <a:ext cx="1904056" cy="2348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7030A0"/>
                    </a:solidFill>
                    <a:latin typeface="Century Gothic"/>
                    <a:cs typeface="Century Gothic"/>
                  </a:rPr>
                  <a:t>Como</a:t>
                </a:r>
                <a:r>
                  <a:rPr lang="en-US" sz="1600" b="1" dirty="0" smtClean="0">
                    <a:latin typeface="Century Gothic"/>
                    <a:cs typeface="Century Gothic"/>
                  </a:rPr>
                  <a:t> </a:t>
                </a:r>
                <a:r>
                  <a:rPr lang="en-US" sz="1600" b="1" dirty="0" err="1" smtClean="0">
                    <a:latin typeface="Century Gothic"/>
                    <a:cs typeface="Century Gothic"/>
                  </a:rPr>
                  <a:t>nos</a:t>
                </a:r>
                <a:r>
                  <a:rPr lang="en-US" sz="1600" b="1" dirty="0" smtClean="0">
                    <a:latin typeface="Century Gothic"/>
                    <a:cs typeface="Century Gothic"/>
                  </a:rPr>
                  <a:t> </a:t>
                </a:r>
                <a:r>
                  <a:rPr lang="en-US" sz="1600" b="1" dirty="0" err="1" smtClean="0">
                    <a:latin typeface="Century Gothic"/>
                    <a:cs typeface="Century Gothic"/>
                  </a:rPr>
                  <a:t>diferenciamos</a:t>
                </a:r>
                <a:r>
                  <a:rPr lang="en-US" sz="1600" b="1" dirty="0" smtClean="0">
                    <a:latin typeface="Century Gothic"/>
                    <a:cs typeface="Century Gothic"/>
                  </a:rPr>
                  <a:t>.</a:t>
                </a:r>
                <a:endParaRPr lang="en-US" sz="1600" b="1" dirty="0">
                  <a:latin typeface="Century Gothic"/>
                  <a:cs typeface="Century Gothic"/>
                </a:endParaRPr>
              </a:p>
            </p:txBody>
          </p:sp>
          <p:cxnSp>
            <p:nvCxnSpPr>
              <p:cNvPr id="13" name="Straight Connector 42"/>
              <p:cNvCxnSpPr>
                <a:stCxn id="12" idx="1"/>
              </p:cNvCxnSpPr>
              <p:nvPr/>
            </p:nvCxnSpPr>
            <p:spPr>
              <a:xfrm flipH="1">
                <a:off x="5535965" y="1382682"/>
                <a:ext cx="1324150" cy="41192"/>
              </a:xfrm>
              <a:prstGeom prst="line">
                <a:avLst/>
              </a:prstGeom>
              <a:ln>
                <a:solidFill>
                  <a:srgbClr val="7030A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" name="Group 81"/>
          <p:cNvGrpSpPr/>
          <p:nvPr/>
        </p:nvGrpSpPr>
        <p:grpSpPr>
          <a:xfrm>
            <a:off x="738293" y="-111839"/>
            <a:ext cx="7699032" cy="5199008"/>
            <a:chOff x="2688018" y="0"/>
            <a:chExt cx="5860289" cy="3957340"/>
          </a:xfrm>
        </p:grpSpPr>
        <p:grpSp>
          <p:nvGrpSpPr>
            <p:cNvPr id="17" name="Group 22"/>
            <p:cNvGrpSpPr/>
            <p:nvPr/>
          </p:nvGrpSpPr>
          <p:grpSpPr>
            <a:xfrm>
              <a:off x="2688018" y="0"/>
              <a:ext cx="3960000" cy="3957340"/>
              <a:chOff x="3997043" y="0"/>
              <a:chExt cx="3960000" cy="3957340"/>
            </a:xfrm>
          </p:grpSpPr>
          <p:pic>
            <p:nvPicPr>
              <p:cNvPr id="21" name="Picture 21" descr="Círculo - Propósito-02.png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97043" y="0"/>
                <a:ext cx="3960000" cy="3957340"/>
              </a:xfrm>
              <a:prstGeom prst="rect">
                <a:avLst/>
              </a:prstGeom>
            </p:spPr>
          </p:pic>
          <p:sp>
            <p:nvSpPr>
              <p:cNvPr id="22" name="TextBox 34"/>
              <p:cNvSpPr txBox="1"/>
              <p:nvPr/>
            </p:nvSpPr>
            <p:spPr>
              <a:xfrm>
                <a:off x="6879352" y="1980411"/>
                <a:ext cx="639638" cy="2547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err="1" smtClean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Missão</a:t>
                </a:r>
                <a:endParaRPr lang="en-US" sz="16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18" name="Group 76"/>
            <p:cNvGrpSpPr/>
            <p:nvPr/>
          </p:nvGrpSpPr>
          <p:grpSpPr>
            <a:xfrm>
              <a:off x="6203545" y="1708196"/>
              <a:ext cx="2344762" cy="422952"/>
              <a:chOff x="6203545" y="1708196"/>
              <a:chExt cx="2344762" cy="422952"/>
            </a:xfrm>
          </p:grpSpPr>
          <p:sp>
            <p:nvSpPr>
              <p:cNvPr id="19" name="TextBox 29"/>
              <p:cNvSpPr txBox="1"/>
              <p:nvPr/>
            </p:nvSpPr>
            <p:spPr>
              <a:xfrm>
                <a:off x="6860115" y="1708196"/>
                <a:ext cx="1688192" cy="2694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396190"/>
                    </a:solidFill>
                    <a:latin typeface="Century Gothic"/>
                    <a:cs typeface="Century Gothic"/>
                  </a:rPr>
                  <a:t>O </a:t>
                </a:r>
                <a:r>
                  <a:rPr lang="en-US" sz="1600" b="1" dirty="0" err="1" smtClean="0">
                    <a:solidFill>
                      <a:srgbClr val="396190"/>
                    </a:solidFill>
                    <a:latin typeface="Century Gothic"/>
                    <a:cs typeface="Century Gothic"/>
                  </a:rPr>
                  <a:t>que</a:t>
                </a:r>
                <a:r>
                  <a:rPr lang="en-US" sz="1600" b="1" dirty="0" smtClean="0">
                    <a:solidFill>
                      <a:srgbClr val="396190"/>
                    </a:solidFill>
                    <a:latin typeface="Century Gothic"/>
                    <a:cs typeface="Century Gothic"/>
                  </a:rPr>
                  <a:t> </a:t>
                </a:r>
                <a:r>
                  <a:rPr lang="en-US" sz="1600" b="1" dirty="0" err="1" smtClean="0">
                    <a:latin typeface="Century Gothic"/>
                    <a:cs typeface="Century Gothic"/>
                  </a:rPr>
                  <a:t>entregamos</a:t>
                </a:r>
                <a:r>
                  <a:rPr lang="en-US" sz="1600" b="1" dirty="0" smtClean="0">
                    <a:latin typeface="Century Gothic"/>
                    <a:cs typeface="Century Gothic"/>
                  </a:rPr>
                  <a:t>.</a:t>
                </a:r>
                <a:endParaRPr lang="en-US" sz="1600" b="1" dirty="0">
                  <a:latin typeface="Century Gothic"/>
                  <a:cs typeface="Century Gothic"/>
                </a:endParaRPr>
              </a:p>
            </p:txBody>
          </p:sp>
          <p:cxnSp>
            <p:nvCxnSpPr>
              <p:cNvPr id="20" name="Straight Connector 54"/>
              <p:cNvCxnSpPr>
                <a:stCxn id="19" idx="1"/>
              </p:cNvCxnSpPr>
              <p:nvPr/>
            </p:nvCxnSpPr>
            <p:spPr>
              <a:xfrm flipH="1">
                <a:off x="6203545" y="1842925"/>
                <a:ext cx="656570" cy="288223"/>
              </a:xfrm>
              <a:prstGeom prst="line">
                <a:avLst/>
              </a:prstGeom>
              <a:ln>
                <a:solidFill>
                  <a:srgbClr val="39619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Group 80"/>
          <p:cNvGrpSpPr/>
          <p:nvPr/>
        </p:nvGrpSpPr>
        <p:grpSpPr>
          <a:xfrm>
            <a:off x="793861" y="-53195"/>
            <a:ext cx="7966855" cy="5103702"/>
            <a:chOff x="2688018" y="0"/>
            <a:chExt cx="6177389" cy="3957340"/>
          </a:xfrm>
        </p:grpSpPr>
        <p:grpSp>
          <p:nvGrpSpPr>
            <p:cNvPr id="24" name="Group 27"/>
            <p:cNvGrpSpPr/>
            <p:nvPr/>
          </p:nvGrpSpPr>
          <p:grpSpPr>
            <a:xfrm>
              <a:off x="2688018" y="0"/>
              <a:ext cx="3960000" cy="3957340"/>
              <a:chOff x="3997043" y="0"/>
              <a:chExt cx="3960000" cy="3957340"/>
            </a:xfrm>
          </p:grpSpPr>
          <p:pic>
            <p:nvPicPr>
              <p:cNvPr id="28" name="Picture 25" descr="Círculo - Propósito-03.png"/>
              <p:cNvPicPr>
                <a:picLocks noChangeAspect="1"/>
              </p:cNvPicPr>
              <p:nvPr/>
            </p:nvPicPr>
            <p:blipFill>
              <a:blip r:embed="rId4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97043" y="0"/>
                <a:ext cx="3960000" cy="3957340"/>
              </a:xfrm>
              <a:prstGeom prst="rect">
                <a:avLst/>
              </a:prstGeom>
            </p:spPr>
          </p:pic>
          <p:sp>
            <p:nvSpPr>
              <p:cNvPr id="29" name="TextBox 37"/>
              <p:cNvSpPr txBox="1"/>
              <p:nvPr/>
            </p:nvSpPr>
            <p:spPr>
              <a:xfrm>
                <a:off x="5593109" y="3132984"/>
                <a:ext cx="542654" cy="2534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err="1" smtClean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Visão</a:t>
                </a:r>
                <a:endParaRPr lang="en-US" sz="16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25" name="Group 75"/>
            <p:cNvGrpSpPr/>
            <p:nvPr/>
          </p:nvGrpSpPr>
          <p:grpSpPr>
            <a:xfrm>
              <a:off x="4816585" y="2131147"/>
              <a:ext cx="4048822" cy="1278836"/>
              <a:chOff x="4816585" y="2131147"/>
              <a:chExt cx="4048822" cy="1278836"/>
            </a:xfrm>
          </p:grpSpPr>
          <p:sp>
            <p:nvSpPr>
              <p:cNvPr id="26" name="TextBox 30"/>
              <p:cNvSpPr txBox="1"/>
              <p:nvPr/>
            </p:nvSpPr>
            <p:spPr>
              <a:xfrm>
                <a:off x="6860115" y="2131147"/>
                <a:ext cx="2005292" cy="2563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err="1" smtClean="0">
                    <a:solidFill>
                      <a:schemeClr val="accent2">
                        <a:lumMod val="75000"/>
                      </a:schemeClr>
                    </a:solidFill>
                    <a:latin typeface="Century Gothic"/>
                    <a:cs typeface="Century Gothic"/>
                  </a:rPr>
                  <a:t>Onde</a:t>
                </a:r>
                <a:r>
                  <a:rPr lang="en-US" sz="1600" b="1" dirty="0" smtClean="0">
                    <a:latin typeface="Century Gothic"/>
                    <a:cs typeface="Century Gothic"/>
                  </a:rPr>
                  <a:t> </a:t>
                </a:r>
                <a:r>
                  <a:rPr lang="en-US" sz="1600" b="1" dirty="0" err="1" smtClean="0">
                    <a:latin typeface="Century Gothic"/>
                    <a:cs typeface="Century Gothic"/>
                  </a:rPr>
                  <a:t>queremos</a:t>
                </a:r>
                <a:r>
                  <a:rPr lang="en-US" sz="1600" b="1" dirty="0" smtClean="0">
                    <a:latin typeface="Century Gothic"/>
                    <a:cs typeface="Century Gothic"/>
                  </a:rPr>
                  <a:t> </a:t>
                </a:r>
                <a:r>
                  <a:rPr lang="en-US" sz="1600" b="1" dirty="0" err="1" smtClean="0">
                    <a:latin typeface="Century Gothic"/>
                    <a:cs typeface="Century Gothic"/>
                  </a:rPr>
                  <a:t>chegar</a:t>
                </a:r>
                <a:r>
                  <a:rPr lang="en-US" sz="1600" b="1" dirty="0" smtClean="0">
                    <a:latin typeface="Century Gothic"/>
                    <a:cs typeface="Century Gothic"/>
                  </a:rPr>
                  <a:t>.</a:t>
                </a:r>
                <a:endParaRPr lang="en-US" sz="1600" b="1" dirty="0">
                  <a:latin typeface="Century Gothic"/>
                  <a:cs typeface="Century Gothic"/>
                </a:endParaRPr>
              </a:p>
            </p:txBody>
          </p:sp>
          <p:cxnSp>
            <p:nvCxnSpPr>
              <p:cNvPr id="27" name="Straight Connector 59"/>
              <p:cNvCxnSpPr/>
              <p:nvPr/>
            </p:nvCxnSpPr>
            <p:spPr>
              <a:xfrm flipH="1">
                <a:off x="4816585" y="2317752"/>
                <a:ext cx="2043530" cy="1092231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" name="Group 79"/>
          <p:cNvGrpSpPr/>
          <p:nvPr/>
        </p:nvGrpSpPr>
        <p:grpSpPr>
          <a:xfrm>
            <a:off x="598336" y="-247332"/>
            <a:ext cx="7555590" cy="5491975"/>
            <a:chOff x="2759406" y="91663"/>
            <a:chExt cx="5196894" cy="3777496"/>
          </a:xfrm>
        </p:grpSpPr>
        <p:grpSp>
          <p:nvGrpSpPr>
            <p:cNvPr id="31" name="Group 36"/>
            <p:cNvGrpSpPr/>
            <p:nvPr/>
          </p:nvGrpSpPr>
          <p:grpSpPr>
            <a:xfrm>
              <a:off x="2759406" y="91663"/>
              <a:ext cx="3777496" cy="3777496"/>
              <a:chOff x="4068431" y="91663"/>
              <a:chExt cx="3777496" cy="3777496"/>
            </a:xfrm>
          </p:grpSpPr>
          <p:pic>
            <p:nvPicPr>
              <p:cNvPr id="35" name="Picture 35" descr="Círculo - Propósito-04.png"/>
              <p:cNvPicPr>
                <a:picLocks noChangeAspect="1"/>
              </p:cNvPicPr>
              <p:nvPr/>
            </p:nvPicPr>
            <p:blipFill>
              <a:blip r:embed="rId5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68431" y="91663"/>
                <a:ext cx="3777496" cy="3777496"/>
              </a:xfrm>
              <a:prstGeom prst="rect">
                <a:avLst/>
              </a:prstGeom>
            </p:spPr>
          </p:pic>
          <p:sp>
            <p:nvSpPr>
              <p:cNvPr id="36" name="TextBox 40"/>
              <p:cNvSpPr txBox="1"/>
              <p:nvPr/>
            </p:nvSpPr>
            <p:spPr>
              <a:xfrm>
                <a:off x="4632742" y="1980411"/>
                <a:ext cx="625966" cy="2302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err="1" smtClean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Valores</a:t>
                </a:r>
                <a:endParaRPr lang="en-US" sz="16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32" name="Group 74"/>
            <p:cNvGrpSpPr/>
            <p:nvPr/>
          </p:nvGrpSpPr>
          <p:grpSpPr>
            <a:xfrm>
              <a:off x="4724139" y="2564666"/>
              <a:ext cx="3232161" cy="232864"/>
              <a:chOff x="4724139" y="2564666"/>
              <a:chExt cx="3232161" cy="232864"/>
            </a:xfrm>
          </p:grpSpPr>
          <p:sp>
            <p:nvSpPr>
              <p:cNvPr id="33" name="TextBox 31"/>
              <p:cNvSpPr txBox="1"/>
              <p:nvPr/>
            </p:nvSpPr>
            <p:spPr>
              <a:xfrm>
                <a:off x="6860115" y="2564666"/>
                <a:ext cx="1096185" cy="2328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chemeClr val="accent3"/>
                    </a:solidFill>
                    <a:latin typeface="Century Gothic"/>
                    <a:cs typeface="Century Gothic"/>
                  </a:rPr>
                  <a:t>Como</a:t>
                </a:r>
                <a:r>
                  <a:rPr lang="en-US" sz="1600" b="1" dirty="0" smtClean="0">
                    <a:latin typeface="Century Gothic"/>
                    <a:cs typeface="Century Gothic"/>
                  </a:rPr>
                  <a:t> </a:t>
                </a:r>
                <a:r>
                  <a:rPr lang="en-US" sz="1600" b="1" dirty="0" err="1" smtClean="0">
                    <a:latin typeface="Century Gothic"/>
                    <a:cs typeface="Century Gothic"/>
                  </a:rPr>
                  <a:t>agimos</a:t>
                </a:r>
                <a:endParaRPr lang="en-US" sz="1600" b="1" dirty="0">
                  <a:latin typeface="Century Gothic"/>
                  <a:cs typeface="Century Gothic"/>
                </a:endParaRPr>
              </a:p>
            </p:txBody>
          </p:sp>
          <p:cxnSp>
            <p:nvCxnSpPr>
              <p:cNvPr id="34" name="Straight Connector 69"/>
              <p:cNvCxnSpPr/>
              <p:nvPr/>
            </p:nvCxnSpPr>
            <p:spPr>
              <a:xfrm flipH="1">
                <a:off x="4724139" y="2697925"/>
                <a:ext cx="2135976" cy="0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7" name="Group 78"/>
          <p:cNvGrpSpPr/>
          <p:nvPr/>
        </p:nvGrpSpPr>
        <p:grpSpPr>
          <a:xfrm>
            <a:off x="723725" y="-195011"/>
            <a:ext cx="8442809" cy="5439654"/>
            <a:chOff x="2691475" y="411"/>
            <a:chExt cx="6434703" cy="3960000"/>
          </a:xfrm>
        </p:grpSpPr>
        <p:grpSp>
          <p:nvGrpSpPr>
            <p:cNvPr id="38" name="Group 39"/>
            <p:cNvGrpSpPr/>
            <p:nvPr/>
          </p:nvGrpSpPr>
          <p:grpSpPr>
            <a:xfrm>
              <a:off x="2691475" y="411"/>
              <a:ext cx="3960000" cy="3960000"/>
              <a:chOff x="4000500" y="0"/>
              <a:chExt cx="3960000" cy="3960000"/>
            </a:xfrm>
          </p:grpSpPr>
          <p:pic>
            <p:nvPicPr>
              <p:cNvPr id="42" name="Picture 38" descr="Círculo - Propósito-05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00500" y="0"/>
                <a:ext cx="3960000" cy="3960000"/>
              </a:xfrm>
              <a:prstGeom prst="rect">
                <a:avLst/>
              </a:prstGeom>
            </p:spPr>
          </p:pic>
          <p:sp>
            <p:nvSpPr>
              <p:cNvPr id="43" name="TextBox 43"/>
              <p:cNvSpPr txBox="1"/>
              <p:nvPr/>
            </p:nvSpPr>
            <p:spPr>
              <a:xfrm>
                <a:off x="5406955" y="1951548"/>
                <a:ext cx="919953" cy="269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600" dirty="0" err="1" smtClean="0">
                    <a:solidFill>
                      <a:schemeClr val="bg1"/>
                    </a:solidFill>
                    <a:latin typeface="Century Gothic" panose="020B0502020202020204" pitchFamily="34" charset="0"/>
                  </a:rPr>
                  <a:t>Propósito</a:t>
                </a:r>
                <a:endParaRPr lang="en-US" sz="1600" dirty="0">
                  <a:solidFill>
                    <a:schemeClr val="bg1"/>
                  </a:solidFill>
                  <a:latin typeface="Century Gothic" panose="020B0502020202020204" pitchFamily="34" charset="0"/>
                </a:endParaRPr>
              </a:p>
            </p:txBody>
          </p:sp>
        </p:grpSp>
        <p:grpSp>
          <p:nvGrpSpPr>
            <p:cNvPr id="39" name="Group 73"/>
            <p:cNvGrpSpPr/>
            <p:nvPr/>
          </p:nvGrpSpPr>
          <p:grpSpPr>
            <a:xfrm>
              <a:off x="4816585" y="2363856"/>
              <a:ext cx="4309593" cy="842568"/>
              <a:chOff x="4816585" y="2363856"/>
              <a:chExt cx="4309593" cy="842568"/>
            </a:xfrm>
          </p:grpSpPr>
          <p:sp>
            <p:nvSpPr>
              <p:cNvPr id="40" name="TextBox 32"/>
              <p:cNvSpPr txBox="1"/>
              <p:nvPr/>
            </p:nvSpPr>
            <p:spPr>
              <a:xfrm>
                <a:off x="6860115" y="2936758"/>
                <a:ext cx="2266063" cy="269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err="1" smtClean="0">
                    <a:solidFill>
                      <a:srgbClr val="FD7D1C"/>
                    </a:solidFill>
                    <a:latin typeface="Century Gothic"/>
                    <a:cs typeface="Century Gothic"/>
                  </a:rPr>
                  <a:t>Porque</a:t>
                </a:r>
                <a:r>
                  <a:rPr lang="en-US" sz="1600" b="1" dirty="0" smtClean="0">
                    <a:latin typeface="Century Gothic"/>
                    <a:cs typeface="Century Gothic"/>
                  </a:rPr>
                  <a:t> a </a:t>
                </a:r>
                <a:r>
                  <a:rPr lang="en-US" sz="1600" b="1" dirty="0" err="1" smtClean="0">
                    <a:latin typeface="Century Gothic"/>
                    <a:cs typeface="Century Gothic"/>
                  </a:rPr>
                  <a:t>empresa</a:t>
                </a:r>
                <a:r>
                  <a:rPr lang="en-US" sz="1600" b="1" dirty="0" smtClean="0">
                    <a:latin typeface="Century Gothic"/>
                    <a:cs typeface="Century Gothic"/>
                  </a:rPr>
                  <a:t> </a:t>
                </a:r>
                <a:r>
                  <a:rPr lang="en-US" sz="1600" b="1" dirty="0" err="1" smtClean="0">
                    <a:latin typeface="Century Gothic"/>
                    <a:cs typeface="Century Gothic"/>
                  </a:rPr>
                  <a:t>existe</a:t>
                </a:r>
                <a:r>
                  <a:rPr lang="en-US" sz="1600" b="1" dirty="0" smtClean="0">
                    <a:latin typeface="Century Gothic"/>
                    <a:cs typeface="Century Gothic"/>
                  </a:rPr>
                  <a:t>.</a:t>
                </a:r>
                <a:endParaRPr lang="en-US" sz="1600" b="1" dirty="0">
                  <a:latin typeface="Century Gothic"/>
                  <a:cs typeface="Century Gothic"/>
                </a:endParaRPr>
              </a:p>
            </p:txBody>
          </p:sp>
          <p:cxnSp>
            <p:nvCxnSpPr>
              <p:cNvPr id="41" name="Straight Connector 71"/>
              <p:cNvCxnSpPr/>
              <p:nvPr/>
            </p:nvCxnSpPr>
            <p:spPr>
              <a:xfrm flipH="1" flipV="1">
                <a:off x="4816585" y="2363856"/>
                <a:ext cx="2043530" cy="726474"/>
              </a:xfrm>
              <a:prstGeom prst="line">
                <a:avLst/>
              </a:prstGeom>
              <a:ln>
                <a:solidFill>
                  <a:srgbClr val="FD7D1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41836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mage.cnbcfm.com/api/v1/image/105750185-1550675518378simon_keynote_2.jpg?v=1550677145&amp;w=1400&amp;h=95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7" r="30972" b="23133"/>
          <a:stretch/>
        </p:blipFill>
        <p:spPr bwMode="auto">
          <a:xfrm>
            <a:off x="-50471" y="-10510"/>
            <a:ext cx="9204981" cy="51395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CaixaDeTexto 9"/>
          <p:cNvSpPr txBox="1"/>
          <p:nvPr/>
        </p:nvSpPr>
        <p:spPr>
          <a:xfrm>
            <a:off x="-195534" y="1466649"/>
            <a:ext cx="6680418" cy="1105101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200" i="1" dirty="0">
                <a:solidFill>
                  <a:schemeClr val="bg1"/>
                </a:solidFill>
                <a:latin typeface="Century Gothic"/>
                <a:cs typeface="Century Gothic"/>
              </a:rPr>
              <a:t>“As pessoas não compram </a:t>
            </a:r>
            <a:r>
              <a:rPr lang="pt-BR" sz="2400" b="1" i="1" dirty="0" smtClean="0">
                <a:solidFill>
                  <a:schemeClr val="bg1"/>
                </a:solidFill>
                <a:latin typeface="Century Gothic"/>
                <a:cs typeface="Century Gothic"/>
              </a:rPr>
              <a:t>O QUE</a:t>
            </a:r>
            <a:r>
              <a:rPr lang="pt-BR" sz="2400" i="1" dirty="0" smtClean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pt-BR" sz="2200" i="1" dirty="0" smtClean="0">
                <a:solidFill>
                  <a:schemeClr val="bg1"/>
                </a:solidFill>
                <a:latin typeface="Century Gothic"/>
                <a:cs typeface="Century Gothic"/>
              </a:rPr>
              <a:t>você </a:t>
            </a:r>
            <a:r>
              <a:rPr lang="pt-BR" sz="2200" i="1" dirty="0">
                <a:solidFill>
                  <a:schemeClr val="bg1"/>
                </a:solidFill>
                <a:latin typeface="Century Gothic"/>
                <a:cs typeface="Century Gothic"/>
              </a:rPr>
              <a:t>faz,</a:t>
            </a:r>
          </a:p>
          <a:p>
            <a:pPr algn="ctr">
              <a:lnSpc>
                <a:spcPct val="150000"/>
              </a:lnSpc>
            </a:pPr>
            <a:r>
              <a:rPr lang="pt-BR" sz="2200" i="1" dirty="0">
                <a:solidFill>
                  <a:schemeClr val="bg1"/>
                </a:solidFill>
                <a:latin typeface="Century Gothic"/>
                <a:cs typeface="Century Gothic"/>
              </a:rPr>
              <a:t>Elas compram </a:t>
            </a:r>
            <a:r>
              <a:rPr lang="pt-BR" sz="2400" b="1" i="1" dirty="0" smtClean="0">
                <a:solidFill>
                  <a:schemeClr val="bg1"/>
                </a:solidFill>
                <a:latin typeface="Century Gothic"/>
                <a:cs typeface="Century Gothic"/>
              </a:rPr>
              <a:t>PORQUE</a:t>
            </a:r>
            <a:r>
              <a:rPr lang="pt-BR" sz="2200" i="1" dirty="0" smtClean="0">
                <a:solidFill>
                  <a:schemeClr val="bg1"/>
                </a:solidFill>
                <a:latin typeface="Century Gothic"/>
                <a:cs typeface="Century Gothic"/>
              </a:rPr>
              <a:t> você </a:t>
            </a:r>
            <a:r>
              <a:rPr lang="pt-BR" sz="2200" i="1" dirty="0">
                <a:solidFill>
                  <a:schemeClr val="bg1"/>
                </a:solidFill>
                <a:latin typeface="Century Gothic"/>
                <a:cs typeface="Century Gothic"/>
              </a:rPr>
              <a:t>faz”.</a:t>
            </a:r>
          </a:p>
        </p:txBody>
      </p:sp>
      <p:sp>
        <p:nvSpPr>
          <p:cNvPr id="59" name="Retângulo 1"/>
          <p:cNvSpPr/>
          <p:nvPr/>
        </p:nvSpPr>
        <p:spPr>
          <a:xfrm>
            <a:off x="-2367615" y="2697925"/>
            <a:ext cx="1789894" cy="392405"/>
          </a:xfrm>
          <a:prstGeom prst="rect">
            <a:avLst/>
          </a:prstGeom>
        </p:spPr>
        <p:txBody>
          <a:bodyPr wrap="square" lIns="68571" tIns="34285" rIns="68571" bIns="34285">
            <a:spAutoFit/>
          </a:bodyPr>
          <a:lstStyle/>
          <a:p>
            <a:pPr algn="ctr"/>
            <a:r>
              <a:rPr lang="pt-BR" sz="1050" dirty="0">
                <a:hlinkClick r:id="rId4"/>
              </a:rPr>
              <a:t>https://www.youtube.com/watch?v=ayaO26BmkPk</a:t>
            </a:r>
            <a:r>
              <a:rPr lang="pt-BR" sz="1050" dirty="0"/>
              <a:t> </a:t>
            </a:r>
          </a:p>
        </p:txBody>
      </p:sp>
      <p:sp>
        <p:nvSpPr>
          <p:cNvPr id="2" name="Retângulo 1"/>
          <p:cNvSpPr/>
          <p:nvPr/>
        </p:nvSpPr>
        <p:spPr>
          <a:xfrm>
            <a:off x="1938421" y="2697925"/>
            <a:ext cx="16690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Simon </a:t>
            </a:r>
            <a:r>
              <a:rPr lang="pt-BR" sz="2000" b="1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Sinek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43395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teve Jobs - App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566" y="0"/>
            <a:ext cx="9824084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44606" y="128267"/>
            <a:ext cx="32954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PROPÓSITO</a:t>
            </a:r>
          </a:p>
          <a:p>
            <a:pPr algn="r"/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cs typeface="Century Gothic"/>
              </a:rPr>
              <a:t>DA EMPRESA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00274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www.w3.org/XML/1998/namespace"/>
    <ds:schemaRef ds:uri="http://purl.org/dc/terms/"/>
    <ds:schemaRef ds:uri="http://schemas.microsoft.com/sharepoint/v3/fields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1955</TotalTime>
  <Words>339</Words>
  <Application>Microsoft Office PowerPoint</Application>
  <PresentationFormat>Apresentação na tela (16:9)</PresentationFormat>
  <Paragraphs>69</Paragraphs>
  <Slides>18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Century Gothic</vt:lpstr>
      <vt:lpstr>Gotham Medium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subject/>
  <dc:creator>Ricardo</dc:creator>
  <cp:keywords/>
  <dc:description/>
  <cp:lastModifiedBy>Usuário do Windows</cp:lastModifiedBy>
  <cp:revision>153</cp:revision>
  <dcterms:created xsi:type="dcterms:W3CDTF">2010-04-12T23:12:02Z</dcterms:created>
  <dcterms:modified xsi:type="dcterms:W3CDTF">2019-08-28T13:25:45Z</dcterms:modified>
  <cp:category/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